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9.xml" ContentType="application/vnd.openxmlformats-officedocument.presentationml.slide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19"/>
  </p:notesMasterIdLst>
  <p:sldIdLst>
    <p:sldId id="256" r:id="rId2"/>
    <p:sldId id="257" r:id="rId3"/>
    <p:sldId id="258" r:id="rId4"/>
    <p:sldId id="272" r:id="rId5"/>
    <p:sldId id="273" r:id="rId6"/>
    <p:sldId id="259" r:id="rId7"/>
    <p:sldId id="269" r:id="rId8"/>
    <p:sldId id="260" r:id="rId9"/>
    <p:sldId id="270" r:id="rId10"/>
    <p:sldId id="263" r:id="rId11"/>
    <p:sldId id="264" r:id="rId12"/>
    <p:sldId id="266" r:id="rId13"/>
    <p:sldId id="261" r:id="rId14"/>
    <p:sldId id="262" r:id="rId15"/>
    <p:sldId id="265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16D98-01A3-3A43-946D-515B8C151DF4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16700-CE2C-4E43-908E-5E3184CE0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16700-CE2C-4E43-908E-5E3184CE075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16700-CE2C-4E43-908E-5E3184CE075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CF3F8A63-F2A1-44A4-A4D1-B2B9C28AB9DB}" type="datetime1">
              <a:rPr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C4D9-B721-416B-8577-D7DEE36F49A6}" type="datetime1">
              <a:rPr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BDCDF1B-54EC-4432-8649-0FE40DD46F86}" type="datetime1">
              <a:rPr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4CDA6A0B-D499-425D-9760-7E378B1D24E7}" type="datetime1">
              <a:rPr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2FE-6867-4DAE-B4E4-C2A1A38F9C0D}" type="datetime1">
              <a:rPr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CBBBDE9-5D16-425E-B13A-2B2E02B8AFC8}" type="datetime1">
              <a:rPr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2344D9-246E-4D78-97F7-CDDE15C7C47A}" type="datetime1">
              <a:rPr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546CB8D4-A311-4DB1-9E65-F6E7BA49F613}" type="datetime1">
              <a:rPr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4E26-7EC0-4FCC-8AD8-71E9EC27DEDB}" type="datetime1">
              <a:rPr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D331-B61B-42C1-B285-1046175C3B63}" type="datetime1">
              <a:rPr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642DA821-B647-4F8C-84A0-7D19D85CB385}" type="datetime1">
              <a:rPr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B77F108C-2518-4D60-9FAF-6346FD9D7826}" type="datetime1">
              <a:rPr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8E7-101B-4C6B-9C4C-A85A7CD6FD99}" type="datetime1">
              <a:rPr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3FD2-B255-4F2A-ACF3-B969FC717B42}" type="datetime1">
              <a:rPr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2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4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E6C1EDB-CE87-4BA6-95D9-AD3AE9C734F7}" type="datetime1">
              <a:rPr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  <p:sldLayoutId r:id="rId17"/>
    <p:sldLayoutId r:id="rId18"/>
    <p:sldLayoutId r:id="rId19"/>
    <p:sldLayoutId r:id="rId2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psychcentral.com/lib/2011/home-school-collaboration-for-children-with-learning-disabilitie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pie.org/DevelopingPartnerships/" TargetMode="External"/><Relationship Id="rId3" Type="http://schemas.openxmlformats.org/officeDocument/2006/relationships/hyperlink" Target="http://nccrest.org/Briefs/PractitionerBrief_BuildingCollaboration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118847"/>
            <a:ext cx="8610600" cy="74855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1600" cap="small" dirty="0" smtClean="0">
                <a:solidFill>
                  <a:schemeClr val="tx1"/>
                </a:solidFill>
              </a:rPr>
              <a:t>A presentation by:</a:t>
            </a:r>
          </a:p>
          <a:p>
            <a:pPr algn="ctr"/>
            <a:r>
              <a:rPr lang="en-US" sz="1600" cap="small" dirty="0" smtClean="0">
                <a:solidFill>
                  <a:schemeClr val="tx1"/>
                </a:solidFill>
              </a:rPr>
              <a:t> Jennifer Judy, Olivia </a:t>
            </a:r>
            <a:r>
              <a:rPr lang="en-US" sz="1600" cap="small" dirty="0" err="1" smtClean="0">
                <a:solidFill>
                  <a:schemeClr val="tx1"/>
                </a:solidFill>
              </a:rPr>
              <a:t>Weatherbee</a:t>
            </a:r>
            <a:r>
              <a:rPr lang="en-US" sz="1600" cap="small" dirty="0" smtClean="0">
                <a:solidFill>
                  <a:schemeClr val="tx1"/>
                </a:solidFill>
              </a:rPr>
              <a:t>, Marissa Arnett &amp; Eric Vernon-Cole</a:t>
            </a:r>
            <a:endParaRPr lang="en-US" sz="1600" cap="small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828800"/>
            <a:ext cx="3886200" cy="1295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Practicing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Collaboration</a:t>
            </a:r>
            <a:br>
              <a:rPr kumimoji="0" lang="en-US" sz="4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0" i="0" u="none" strike="noStrike" kern="1200" cap="sm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81600" y="1143000"/>
            <a:ext cx="875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Family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64304" y="1143000"/>
            <a:ext cx="1041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Teacher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91400" y="3272135"/>
            <a:ext cx="891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School </a:t>
            </a:r>
          </a:p>
          <a:p>
            <a:pPr algn="ctr"/>
            <a:endParaRPr lang="en-US" dirty="0"/>
          </a:p>
        </p:txBody>
      </p:sp>
      <p:pic>
        <p:nvPicPr>
          <p:cNvPr id="8" name="Picture 7" descr="collaboration.jpg"/>
          <p:cNvPicPr>
            <a:picLocks noChangeAspect="1"/>
          </p:cNvPicPr>
          <p:nvPr/>
        </p:nvPicPr>
        <p:blipFill>
          <a:blip r:embed="rId2"/>
          <a:srcRect l="12903"/>
          <a:stretch>
            <a:fillRect/>
          </a:stretch>
        </p:blipFill>
        <p:spPr>
          <a:xfrm>
            <a:off x="4648200" y="2362200"/>
            <a:ext cx="20574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Collaboration Strategies  </a:t>
            </a:r>
            <a:br>
              <a:rPr lang="en-US" cap="small" dirty="0" smtClean="0"/>
            </a:br>
            <a:r>
              <a:rPr lang="en-US" sz="3200" cap="small" dirty="0" smtClean="0"/>
              <a:t>for the families</a:t>
            </a:r>
            <a:br>
              <a:rPr lang="en-US" sz="3200" cap="small" dirty="0" smtClean="0"/>
            </a:br>
            <a:r>
              <a:rPr lang="en-US" sz="3200" cap="small" dirty="0" smtClean="0"/>
              <a:t/>
            </a:r>
            <a:br>
              <a:rPr lang="en-US" sz="3200" cap="small" dirty="0" smtClean="0"/>
            </a:b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Communicate often with teachers to identify and assist student with academic challenges.</a:t>
            </a:r>
          </a:p>
          <a:p>
            <a:r>
              <a:rPr lang="en-US" dirty="0" smtClean="0"/>
              <a:t>Get involved with a parent advisory committee (PAC) or parents’ support group.</a:t>
            </a:r>
          </a:p>
          <a:p>
            <a:r>
              <a:rPr lang="en-US" dirty="0" smtClean="0"/>
              <a:t>Develop own knowledge and skills of school systems and resources.</a:t>
            </a:r>
          </a:p>
          <a:p>
            <a:r>
              <a:rPr lang="en-US" dirty="0" smtClean="0"/>
              <a:t>Attend IEP and the majority if not all educational team meetings for child.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Collaboration Strategies  </a:t>
            </a:r>
            <a:br>
              <a:rPr lang="en-US" cap="small" dirty="0" smtClean="0"/>
            </a:br>
            <a:r>
              <a:rPr lang="en-US" sz="3200" cap="small" dirty="0" smtClean="0"/>
              <a:t>for the schools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05000"/>
            <a:ext cx="7556313" cy="4724400"/>
          </a:xfrm>
        </p:spPr>
        <p:txBody>
          <a:bodyPr>
            <a:noAutofit/>
          </a:bodyPr>
          <a:lstStyle/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en-US" sz="1900" dirty="0" smtClean="0"/>
              <a:t>Socialize all newcomers, including veteran teachers, to staff values, traditions, and resources. </a:t>
            </a:r>
          </a:p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en-US" sz="1900" dirty="0" smtClean="0"/>
              <a:t>Sign releases to allow all professionals involved to be able to view appropriate information to their tasks. </a:t>
            </a:r>
          </a:p>
          <a:p>
            <a:r>
              <a:rPr lang="en-US" sz="1900" dirty="0" smtClean="0"/>
              <a:t>Use polls frequently for feedback.</a:t>
            </a:r>
          </a:p>
          <a:p>
            <a:r>
              <a:rPr lang="en-US" sz="1900" dirty="0" smtClean="0"/>
              <a:t>Remain Accessible. </a:t>
            </a:r>
          </a:p>
          <a:p>
            <a:pPr lvl="1"/>
            <a:r>
              <a:rPr lang="en-US" sz="1700" dirty="0" smtClean="0"/>
              <a:t>Accessibility includes awareness of technology, dissemination and comprehensible information – language.</a:t>
            </a: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Collaboration Strategies  </a:t>
            </a:r>
            <a:br>
              <a:rPr lang="en-US" cap="small" dirty="0" smtClean="0"/>
            </a:br>
            <a:r>
              <a:rPr lang="en-US" sz="3200" cap="small" dirty="0" smtClean="0"/>
              <a:t>for the schools</a:t>
            </a:r>
            <a:endParaRPr lang="en-US" sz="3200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133600"/>
            <a:ext cx="7556313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Be Involved </a:t>
            </a:r>
          </a:p>
          <a:p>
            <a:pPr lvl="1"/>
            <a:r>
              <a:rPr lang="en-US" dirty="0" smtClean="0"/>
              <a:t>Attend parent advisory committees and other home/school based meetings involving a mutual exchange of information. </a:t>
            </a:r>
          </a:p>
          <a:p>
            <a:pPr lvl="2">
              <a:buNone/>
            </a:pPr>
            <a:r>
              <a:rPr lang="en-US" dirty="0" smtClean="0"/>
              <a:t>Being involved assists in…</a:t>
            </a:r>
          </a:p>
          <a:p>
            <a:r>
              <a:rPr lang="en-US" dirty="0" smtClean="0"/>
              <a:t>Get smarter together. </a:t>
            </a:r>
          </a:p>
          <a:p>
            <a:pPr lvl="1"/>
            <a:r>
              <a:rPr lang="en-US" dirty="0" smtClean="0"/>
              <a:t>F</a:t>
            </a:r>
            <a:r>
              <a:rPr lang="en-US" sz="1800" dirty="0" smtClean="0"/>
              <a:t>ormal and informal training sessions, study groups, and conversations facilitate opportunities to learn together.</a:t>
            </a:r>
          </a:p>
          <a:p>
            <a:r>
              <a:rPr lang="en-US" dirty="0" smtClean="0"/>
              <a:t>Attend IEP meetings and the majority if not all educational team meetings.</a:t>
            </a:r>
            <a:r>
              <a:rPr lang="en-US" sz="2000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yellow_st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8200" y="6248400"/>
            <a:ext cx="3810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Outcomes of Collaboration Benefits &amp; Reasons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Time &amp; Resource Management</a:t>
            </a:r>
          </a:p>
          <a:p>
            <a:r>
              <a:rPr lang="en-US" dirty="0" smtClean="0"/>
              <a:t>Informed Assessment &amp; Decision Making  </a:t>
            </a:r>
          </a:p>
          <a:p>
            <a:r>
              <a:rPr lang="en-US" dirty="0" smtClean="0"/>
              <a:t>Buy In/Team building </a:t>
            </a:r>
          </a:p>
          <a:p>
            <a:r>
              <a:rPr lang="en-US" dirty="0" smtClean="0"/>
              <a:t>Systems Level Change </a:t>
            </a:r>
          </a:p>
          <a:p>
            <a:r>
              <a:rPr lang="en-US" dirty="0" smtClean="0"/>
              <a:t>Service Provision &amp; Reinforcement</a:t>
            </a:r>
          </a:p>
          <a:p>
            <a:r>
              <a:rPr lang="en-US" dirty="0" smtClean="0"/>
              <a:t>Reduces Burn-out and Staff Turn Over </a:t>
            </a:r>
          </a:p>
          <a:p>
            <a:r>
              <a:rPr lang="en-US" dirty="0" smtClean="0"/>
              <a:t>Promotes Job Satisfaction </a:t>
            </a:r>
          </a:p>
          <a:p>
            <a:r>
              <a:rPr lang="en-US" dirty="0" smtClean="0"/>
              <a:t>Improves academic outcomes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Think Outside the Box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524000"/>
            <a:ext cx="7556313" cy="4144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Medical Professional</a:t>
            </a:r>
          </a:p>
          <a:p>
            <a:r>
              <a:rPr lang="en-US" dirty="0" smtClean="0"/>
              <a:t>Social Worker</a:t>
            </a:r>
          </a:p>
          <a:p>
            <a:r>
              <a:rPr lang="en-US" dirty="0" smtClean="0"/>
              <a:t>Coach</a:t>
            </a:r>
          </a:p>
          <a:p>
            <a:r>
              <a:rPr lang="en-US" dirty="0" smtClean="0"/>
              <a:t>Caregiver/Daycare Provider</a:t>
            </a:r>
          </a:p>
          <a:p>
            <a:r>
              <a:rPr lang="en-US" dirty="0" smtClean="0"/>
              <a:t>CASA Mentor</a:t>
            </a:r>
          </a:p>
          <a:p>
            <a:r>
              <a:rPr lang="en-US" dirty="0" smtClean="0"/>
              <a:t>Community Partner 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yellow_st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8200" y="6248400"/>
            <a:ext cx="3810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pPr algn="ctr"/>
            <a:r>
              <a:rPr lang="en-US" cap="small" dirty="0" smtClean="0"/>
              <a:t>References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813" y="1676400"/>
            <a:ext cx="7902387" cy="4572000"/>
          </a:xfrm>
        </p:spPr>
        <p:txBody>
          <a:bodyPr>
            <a:normAutofit/>
          </a:bodyPr>
          <a:lstStyle/>
          <a:p>
            <a:r>
              <a:rPr lang="en-US" sz="1200" b="1" dirty="0" err="1" smtClean="0">
                <a:solidFill>
                  <a:srgbClr val="000000"/>
                </a:solidFill>
              </a:rPr>
              <a:t>Altshuler</a:t>
            </a:r>
            <a:r>
              <a:rPr lang="en-US" sz="1200" b="1" dirty="0" smtClean="0">
                <a:solidFill>
                  <a:srgbClr val="000000"/>
                </a:solidFill>
              </a:rPr>
              <a:t>, S.</a:t>
            </a:r>
            <a:r>
              <a:rPr lang="en-US" sz="1200" b="1" i="1" dirty="0" smtClean="0">
                <a:solidFill>
                  <a:srgbClr val="000000"/>
                </a:solidFill>
              </a:rPr>
              <a:t>, From Barriers to Successful Collaboration: Public Schools and Child Welfare Working Together.  Social Work 48, no. 1 (Jan 2003): pp. 52-63.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Burns, M. K. et al. (2008). Best practices in implementing effective problem-solving teams. In A. Thomas &amp; J. Grimes (Eds.), Best practices in school psychology V (Vol. 5, pp. 1633-1644)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Curtis, M. J. et al. (2008). Best practices in system-level change. In A. Thomas &amp; J. Grimes (Eds.), Best practices in school psychology V (Vol. 3, pp. 887-901). </a:t>
            </a:r>
            <a:endParaRPr lang="en-US" sz="1200" b="1" i="1" dirty="0" smtClean="0">
              <a:solidFill>
                <a:srgbClr val="000000"/>
              </a:solidFill>
            </a:endParaRPr>
          </a:p>
          <a:p>
            <a:r>
              <a:rPr lang="en-US" sz="1200" b="1" dirty="0" err="1" smtClean="0">
                <a:solidFill>
                  <a:schemeClr val="tx1"/>
                </a:solidFill>
              </a:rPr>
              <a:t>Finelle</a:t>
            </a:r>
            <a:r>
              <a:rPr lang="en-US" sz="1200" b="1" dirty="0" smtClean="0">
                <a:solidFill>
                  <a:schemeClr val="tx1"/>
                </a:solidFill>
              </a:rPr>
              <a:t>, K.M. (2011). Collaboration in the assessment and diagnosis of preschoolers: Challenges and opportunities. Psychology in the schools, 48(5), pp. 442-452.</a:t>
            </a:r>
            <a:endParaRPr lang="en-US" sz="1200" b="1" dirty="0" smtClean="0">
              <a:solidFill>
                <a:srgbClr val="000000"/>
              </a:solidFill>
              <a:latin typeface="Rockwell"/>
              <a:cs typeface="Rockwell"/>
            </a:endParaRPr>
          </a:p>
          <a:p>
            <a:r>
              <a:rPr sz="1200" b="1" dirty="0" smtClean="0">
                <a:solidFill>
                  <a:srgbClr val="000000"/>
                </a:solidFill>
                <a:latin typeface="Rockwell"/>
                <a:cs typeface="Rockwell"/>
              </a:rPr>
              <a:t>Hartwell-Walker, M. (2012). Home-School Collaboration for Children with Learning Disabilities. </a:t>
            </a:r>
            <a:r>
              <a:rPr sz="1200" b="1" i="1" dirty="0" smtClean="0">
                <a:solidFill>
                  <a:srgbClr val="000000"/>
                </a:solidFill>
                <a:latin typeface="Rockwell"/>
                <a:cs typeface="Rockwell"/>
              </a:rPr>
              <a:t>Psych Central</a:t>
            </a:r>
            <a:r>
              <a:rPr sz="1200" b="1" dirty="0" smtClean="0">
                <a:solidFill>
                  <a:srgbClr val="000000"/>
                </a:solidFill>
                <a:latin typeface="Rockwell"/>
                <a:cs typeface="Rockwell"/>
              </a:rPr>
              <a:t>. Retrieved on October 21, 2012,</a:t>
            </a:r>
            <a:r>
              <a:rPr lang="en-US" sz="1200" b="1" dirty="0" smtClean="0">
                <a:solidFill>
                  <a:srgbClr val="000000"/>
                </a:solidFill>
                <a:latin typeface="Rockwell"/>
                <a:cs typeface="Rockwell"/>
              </a:rPr>
              <a:t> Retrieved</a:t>
            </a:r>
            <a:r>
              <a:rPr sz="1200" b="1" dirty="0" smtClean="0">
                <a:solidFill>
                  <a:srgbClr val="000000"/>
                </a:solidFill>
                <a:latin typeface="Rockwell"/>
                <a:cs typeface="Rockwell"/>
              </a:rPr>
              <a:t> from</a:t>
            </a:r>
            <a:r>
              <a:rPr lang="en-US" sz="1200" b="1" dirty="0" smtClean="0">
                <a:solidFill>
                  <a:srgbClr val="000000"/>
                </a:solidFill>
                <a:latin typeface="Rockwell"/>
                <a:cs typeface="Rockwell"/>
              </a:rPr>
              <a:t>: </a:t>
            </a:r>
            <a:r>
              <a:rPr sz="1200" b="1" dirty="0" smtClean="0">
                <a:solidFill>
                  <a:srgbClr val="000000"/>
                </a:solidFill>
                <a:latin typeface="Rockwell"/>
                <a:cs typeface="Rockwell"/>
                <a:hlinkClick r:id="rId2"/>
              </a:rPr>
              <a:t>http://psychcentral.com/lib/2011/home-school-collaboration-for-children-with-learning-disabilities/</a:t>
            </a:r>
            <a:endParaRPr lang="en-US" sz="1200" b="1" dirty="0" smtClean="0">
              <a:solidFill>
                <a:srgbClr val="000000"/>
              </a:solidFill>
              <a:latin typeface="Rockwell"/>
              <a:cs typeface="Rockwell"/>
            </a:endParaRPr>
          </a:p>
          <a:p>
            <a:r>
              <a:rPr lang="en-US" sz="1200" b="1" dirty="0" smtClean="0">
                <a:solidFill>
                  <a:srgbClr val="000000"/>
                </a:solidFill>
              </a:rPr>
              <a:t>Leonard, L. &amp; Leonard, P. (2003, September 17). The continuing trouble with collaboration: Teachers talk. </a:t>
            </a:r>
            <a:r>
              <a:rPr lang="en-US" sz="1200" b="1" i="1" dirty="0" smtClean="0">
                <a:solidFill>
                  <a:srgbClr val="000000"/>
                </a:solidFill>
              </a:rPr>
              <a:t>Current Issues in Education [On-line], 6(15).</a:t>
            </a:r>
          </a:p>
          <a:p>
            <a:pPr>
              <a:buNone/>
            </a:pPr>
            <a:endParaRPr lang="en-US" sz="1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144963"/>
          </a:xfrm>
        </p:spPr>
        <p:txBody>
          <a:bodyPr>
            <a:normAutofit/>
          </a:bodyPr>
          <a:lstStyle/>
          <a:p>
            <a:r>
              <a:rPr lang="en-US" sz="1200" b="1" dirty="0" err="1" smtClean="0">
                <a:solidFill>
                  <a:schemeClr val="tx1"/>
                </a:solidFill>
              </a:rPr>
              <a:t>Matthemws</a:t>
            </a:r>
            <a:r>
              <a:rPr lang="en-US" sz="1200" b="1" dirty="0" smtClean="0">
                <a:solidFill>
                  <a:schemeClr val="tx1"/>
                </a:solidFill>
              </a:rPr>
              <a:t>, D., &amp; </a:t>
            </a:r>
            <a:r>
              <a:rPr lang="en-US" sz="1200" b="1" dirty="0" err="1" smtClean="0">
                <a:solidFill>
                  <a:schemeClr val="tx1"/>
                </a:solidFill>
              </a:rPr>
              <a:t>Menna</a:t>
            </a:r>
            <a:r>
              <a:rPr lang="en-US" sz="1200" b="1" dirty="0" smtClean="0">
                <a:solidFill>
                  <a:schemeClr val="tx1"/>
                </a:solidFill>
              </a:rPr>
              <a:t>, R. (2003). Solving Problems </a:t>
            </a:r>
            <a:r>
              <a:rPr lang="en-US" sz="1200" b="1" dirty="0" err="1" smtClean="0">
                <a:solidFill>
                  <a:schemeClr val="tx1"/>
                </a:solidFill>
              </a:rPr>
              <a:t>Together:The</a:t>
            </a:r>
            <a:r>
              <a:rPr lang="en-US" sz="1200" b="1" dirty="0" smtClean="0">
                <a:solidFill>
                  <a:schemeClr val="tx1"/>
                </a:solidFill>
              </a:rPr>
              <a:t> importance of parent/school/community collaboration at a time of educational and social change. Education Canada, 43(1) pp. 20-23.</a:t>
            </a:r>
            <a:endParaRPr lang="en-US" sz="1200" b="1" dirty="0" smtClean="0">
              <a:solidFill>
                <a:srgbClr val="000000"/>
              </a:solidFill>
              <a:cs typeface="Rockwell"/>
            </a:endParaRPr>
          </a:p>
          <a:p>
            <a:r>
              <a:rPr lang="en-US" sz="1200" b="1" dirty="0" err="1" smtClean="0">
                <a:solidFill>
                  <a:schemeClr val="tx1"/>
                </a:solidFill>
              </a:rPr>
              <a:t>McGlinchey</a:t>
            </a:r>
            <a:r>
              <a:rPr lang="en-US" sz="1200" b="1" dirty="0" smtClean="0">
                <a:solidFill>
                  <a:schemeClr val="tx1"/>
                </a:solidFill>
              </a:rPr>
              <a:t>, M. T., &amp; Goodman, S. (2008). Best practices in implementing school reform. In A. Thomas &amp; J. Grimes (Eds.), Best practices in school psychology V (Vol. 3, pp. 983-994). 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National Coalition for Parent Involvement in Education/Developing Partnerships. </a:t>
            </a:r>
            <a:r>
              <a:rPr lang="en-US" sz="1200" b="1" dirty="0" smtClean="0">
                <a:solidFill>
                  <a:schemeClr val="tx1"/>
                </a:solidFill>
                <a:hlinkClick r:id="rId2"/>
              </a:rPr>
              <a:t>http://www.ncpie.org/DevelopingPartnerships/</a:t>
            </a:r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rgbClr val="000000"/>
                </a:solidFill>
              </a:rPr>
              <a:t>Strategies for Effective Collaboration with Parents, Schools and Community Members. Title IV-A and Unsafe School Choice Option Training and Technical Assistance Project.</a:t>
            </a:r>
            <a:r>
              <a:rPr lang="en-US" sz="1200" b="1" i="1" dirty="0" smtClean="0">
                <a:solidFill>
                  <a:srgbClr val="000000"/>
                </a:solidFill>
              </a:rPr>
              <a:t> Rutgers University, 2009.  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Waterman, Robin. &amp; Harry, Beth. (2008). Building collaboration between schools and Parents of English Language Learners: Transcending Barriers, Creating Opportunities. Retrieved from:  </a:t>
            </a:r>
            <a:r>
              <a:rPr lang="en-US" sz="1200" b="1" dirty="0" smtClean="0">
                <a:solidFill>
                  <a:schemeClr val="tx1"/>
                </a:solidFill>
                <a:hlinkClick r:id="rId3"/>
              </a:rPr>
              <a:t>http://nccrest.org/Briefs/PractitionerBrief_BuildingCollaboration.pdf</a:t>
            </a:r>
            <a:endParaRPr lang="en-US" sz="1200" b="1" dirty="0" smtClean="0">
              <a:solidFill>
                <a:schemeClr val="tx1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118847"/>
            <a:ext cx="8610600" cy="74855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1600" cap="small" dirty="0" smtClean="0">
                <a:solidFill>
                  <a:schemeClr val="tx1"/>
                </a:solidFill>
              </a:rPr>
              <a:t>A presentation by:</a:t>
            </a:r>
          </a:p>
          <a:p>
            <a:pPr algn="ctr"/>
            <a:r>
              <a:rPr lang="en-US" sz="1600" cap="small" dirty="0" smtClean="0">
                <a:solidFill>
                  <a:schemeClr val="tx1"/>
                </a:solidFill>
              </a:rPr>
              <a:t> Jennifer Judy, Olivia </a:t>
            </a:r>
            <a:r>
              <a:rPr lang="en-US" sz="1600" cap="small" dirty="0" err="1" smtClean="0">
                <a:solidFill>
                  <a:schemeClr val="tx1"/>
                </a:solidFill>
              </a:rPr>
              <a:t>Weatherbee</a:t>
            </a:r>
            <a:r>
              <a:rPr lang="en-US" sz="1600" cap="small" dirty="0" smtClean="0">
                <a:solidFill>
                  <a:schemeClr val="tx1"/>
                </a:solidFill>
              </a:rPr>
              <a:t>, Marissa Arnett &amp; Eric Vernon-Cole</a:t>
            </a:r>
            <a:endParaRPr lang="en-US" sz="1600" cap="small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828800"/>
            <a:ext cx="3886200" cy="1295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Practicing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Collaboration</a:t>
            </a:r>
            <a:br>
              <a:rPr kumimoji="0" lang="en-US" sz="4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0" i="0" u="none" strike="noStrike" kern="1200" cap="sm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81600" y="1143000"/>
            <a:ext cx="875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Family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64304" y="1143000"/>
            <a:ext cx="1041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Teacher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91400" y="3272135"/>
            <a:ext cx="891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School </a:t>
            </a:r>
          </a:p>
          <a:p>
            <a:pPr algn="ctr"/>
            <a:endParaRPr lang="en-US" dirty="0"/>
          </a:p>
        </p:txBody>
      </p:sp>
      <p:pic>
        <p:nvPicPr>
          <p:cNvPr id="8" name="Picture 7" descr="collaboration.jpg"/>
          <p:cNvPicPr>
            <a:picLocks noChangeAspect="1"/>
          </p:cNvPicPr>
          <p:nvPr/>
        </p:nvPicPr>
        <p:blipFill>
          <a:blip r:embed="rId2"/>
          <a:srcRect l="12903"/>
          <a:stretch>
            <a:fillRect/>
          </a:stretch>
        </p:blipFill>
        <p:spPr>
          <a:xfrm>
            <a:off x="4648200" y="2362200"/>
            <a:ext cx="20574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55494"/>
            <a:ext cx="8054787" cy="1116106"/>
          </a:xfrm>
        </p:spPr>
        <p:txBody>
          <a:bodyPr/>
          <a:lstStyle/>
          <a:p>
            <a:pPr algn="ctr"/>
            <a:r>
              <a:rPr lang="en-US" sz="3500" cap="small" dirty="0" smtClean="0"/>
              <a:t>The Building blocks </a:t>
            </a:r>
            <a:br>
              <a:rPr lang="en-US" sz="3500" cap="small" dirty="0" smtClean="0"/>
            </a:br>
            <a:r>
              <a:rPr lang="en-US" sz="3500" cap="small" dirty="0" smtClean="0"/>
              <a:t>of collaboration</a:t>
            </a:r>
            <a:r>
              <a:rPr lang="en-US" cap="small" dirty="0" smtClean="0"/>
              <a:t/>
            </a:r>
            <a:br>
              <a:rPr lang="en-US" cap="small" dirty="0" smtClean="0"/>
            </a:b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645526" cy="4144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Components:  </a:t>
            </a:r>
            <a:r>
              <a:rPr lang="en-US" dirty="0" smtClean="0"/>
              <a:t>WHO is involved in collaboration and WHERE it occurs 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b="1" dirty="0" smtClean="0"/>
              <a:t>Barriers</a:t>
            </a:r>
            <a:r>
              <a:rPr lang="en-US" dirty="0" smtClean="0"/>
              <a:t>: </a:t>
            </a:r>
            <a:r>
              <a:rPr lang="en-US" dirty="0" smtClean="0"/>
              <a:t>	WHAT stands </a:t>
            </a:r>
            <a:r>
              <a:rPr lang="en-US" dirty="0" smtClean="0"/>
              <a:t>in the way of effective collaboration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b="1" dirty="0" smtClean="0"/>
              <a:t>Strategies</a:t>
            </a:r>
            <a:r>
              <a:rPr lang="en-US" dirty="0" smtClean="0"/>
              <a:t>: 	HOW collaboration occurs 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b="1" dirty="0" smtClean="0"/>
              <a:t>Outcomes</a:t>
            </a:r>
            <a:r>
              <a:rPr lang="en-US" dirty="0" smtClean="0"/>
              <a:t>: 	WHY we collaborate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NASP Says: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spcAft>
                <a:spcPts val="1200"/>
              </a:spcAft>
            </a:pPr>
            <a:r>
              <a:rPr lang="en-US" dirty="0" smtClean="0"/>
              <a:t>[...] partnerships involve families and educators working together as equal partners who share responsibility for the learning success of all students. </a:t>
            </a:r>
          </a:p>
          <a:p>
            <a:pPr lvl="3">
              <a:spcAft>
                <a:spcPts val="1200"/>
              </a:spcAft>
            </a:pPr>
            <a:r>
              <a:rPr lang="en-US" dirty="0" smtClean="0"/>
              <a:t>(NASP Position Statement, Partnerships Defined)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This is seen when you “Establish intentional coordination, consistency and continuity through joint problem solving two-way communication and shared decision making.”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What </a:t>
            </a:r>
            <a:r>
              <a:rPr lang="en-US" i="1" cap="small" dirty="0" smtClean="0"/>
              <a:t>is </a:t>
            </a:r>
            <a:r>
              <a:rPr lang="en-US" cap="small" dirty="0" smtClean="0"/>
              <a:t>collaboration?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Practices says collaboration is a process by which two professionals engage in a nonhierarchical relationship to develop interventions.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Simply stated, collaboration is…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Vignette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71600"/>
            <a:ext cx="7556313" cy="2392363"/>
          </a:xfrm>
        </p:spPr>
        <p:txBody>
          <a:bodyPr anchor="ctr"/>
          <a:lstStyle/>
          <a:p>
            <a:pPr algn="ctr"/>
            <a:r>
              <a:rPr lang="en-US" dirty="0" smtClean="0"/>
              <a:t>Mrs. Avery approaches her school psychologist regarding her 4</a:t>
            </a:r>
            <a:r>
              <a:rPr lang="en-US" baseline="30000" dirty="0" smtClean="0"/>
              <a:t>th</a:t>
            </a:r>
            <a:r>
              <a:rPr lang="en-US" dirty="0" smtClean="0"/>
              <a:t> grade student Danny who is struggling with math.  </a:t>
            </a:r>
            <a:endParaRPr lang="en-US" dirty="0"/>
          </a:p>
        </p:txBody>
      </p:sp>
      <p:pic>
        <p:nvPicPr>
          <p:cNvPr id="4" name="Picture 3" descr="JenniferHudsonRobert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200" y="3048000"/>
            <a:ext cx="3556000" cy="2349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Practicing Collaboration </a:t>
            </a:r>
            <a:br>
              <a:rPr lang="en-US" cap="small" dirty="0" smtClean="0"/>
            </a:br>
            <a:r>
              <a:rPr lang="en-US" sz="3200" cap="small" dirty="0" smtClean="0"/>
              <a:t>Components: Who </a:t>
            </a:r>
            <a:endParaRPr lang="en-US" sz="3200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572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Within the school</a:t>
            </a:r>
          </a:p>
          <a:p>
            <a:pPr lvl="1"/>
            <a:r>
              <a:rPr lang="en-US" sz="1500" dirty="0" smtClean="0"/>
              <a:t>Principal-School Psychologist</a:t>
            </a:r>
          </a:p>
          <a:p>
            <a:pPr lvl="1"/>
            <a:r>
              <a:rPr lang="en-US" sz="1500" dirty="0" smtClean="0"/>
              <a:t>Principal-Teacher</a:t>
            </a:r>
          </a:p>
          <a:p>
            <a:pPr lvl="1"/>
            <a:r>
              <a:rPr lang="en-US" sz="1500" dirty="0" smtClean="0"/>
              <a:t>School Psychologist-Teacher</a:t>
            </a:r>
          </a:p>
          <a:p>
            <a:pPr lvl="1"/>
            <a:r>
              <a:rPr lang="en-US" sz="1500" dirty="0" smtClean="0"/>
              <a:t>School Psychologist-Social Worker</a:t>
            </a:r>
          </a:p>
          <a:p>
            <a:pPr lvl="1"/>
            <a:r>
              <a:rPr lang="en-US" sz="1500" dirty="0" smtClean="0"/>
              <a:t>School Psychologist-Parent</a:t>
            </a:r>
          </a:p>
          <a:p>
            <a:pPr lvl="1"/>
            <a:r>
              <a:rPr lang="en-US" sz="1500" dirty="0" smtClean="0"/>
              <a:t>Teacher-Parent</a:t>
            </a:r>
          </a:p>
          <a:p>
            <a:pPr lvl="1"/>
            <a:r>
              <a:rPr lang="en-US" sz="1500" dirty="0" smtClean="0"/>
              <a:t>Teacher-Student</a:t>
            </a:r>
          </a:p>
          <a:p>
            <a:pPr lvl="1"/>
            <a:r>
              <a:rPr lang="en-US" sz="1500" dirty="0" smtClean="0"/>
              <a:t>Teacher-Teacher (Elementary Middle and High School)</a:t>
            </a:r>
          </a:p>
          <a:p>
            <a:pPr lvl="1"/>
            <a:r>
              <a:rPr lang="en-US" sz="1500" dirty="0" smtClean="0"/>
              <a:t>Parent-student</a:t>
            </a:r>
          </a:p>
          <a:p>
            <a:r>
              <a:rPr lang="en-US" sz="1800" dirty="0" smtClean="0"/>
              <a:t>  School and… : </a:t>
            </a:r>
          </a:p>
          <a:p>
            <a:pPr lvl="1"/>
            <a:r>
              <a:rPr lang="en-US" sz="1500" dirty="0" smtClean="0"/>
              <a:t>School-School (district) </a:t>
            </a:r>
          </a:p>
          <a:p>
            <a:pPr lvl="1"/>
            <a:r>
              <a:rPr lang="en-US" sz="1500" dirty="0" smtClean="0"/>
              <a:t>School-Local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Practicing Collaboration </a:t>
            </a:r>
            <a:br>
              <a:rPr lang="en-US" cap="small" dirty="0" smtClean="0"/>
            </a:br>
            <a:r>
              <a:rPr lang="en-US" cap="small" dirty="0" smtClean="0"/>
              <a:t>Components: </a:t>
            </a:r>
            <a:r>
              <a:rPr lang="en-US" sz="3200" cap="small" dirty="0" smtClean="0"/>
              <a:t>The Where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</a:t>
            </a:r>
          </a:p>
          <a:p>
            <a:r>
              <a:rPr lang="en-US" dirty="0" smtClean="0"/>
              <a:t>Home</a:t>
            </a:r>
          </a:p>
          <a:p>
            <a:r>
              <a:rPr lang="en-US" dirty="0" smtClean="0"/>
              <a:t>Community</a:t>
            </a:r>
          </a:p>
          <a:p>
            <a:pPr lvl="1"/>
            <a:r>
              <a:rPr lang="en-US" dirty="0" smtClean="0"/>
              <a:t>Libraries</a:t>
            </a:r>
          </a:p>
          <a:p>
            <a:pPr lvl="1"/>
            <a:r>
              <a:rPr lang="en-US" dirty="0" smtClean="0"/>
              <a:t>Churches</a:t>
            </a:r>
          </a:p>
          <a:p>
            <a:pPr lvl="1"/>
            <a:r>
              <a:rPr lang="en-US" dirty="0" smtClean="0"/>
              <a:t>Local education based organizations including after school programs and non-profit organizations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yellow_st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8200" y="6248400"/>
            <a:ext cx="381000" cy="381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Barriers to Collaboration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Parents state the biggest barrier to their involvement is work schedules.</a:t>
            </a:r>
          </a:p>
          <a:p>
            <a:r>
              <a:rPr lang="en-US" dirty="0" smtClean="0"/>
              <a:t>School culture of participation.  Some schools have requirements, or sometimes just unwritten understandings of expectations, and other schools do not.</a:t>
            </a:r>
          </a:p>
          <a:p>
            <a:r>
              <a:rPr lang="en-US" dirty="0" smtClean="0"/>
              <a:t>Sense of education as a shared responsibility between home life and school life, versus just at school.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Barriers to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Parents' barriers might be different than teachers' barriers.  For example, parents' health problems, language barriers, or their own negative experiences in school might be a barrier.</a:t>
            </a:r>
          </a:p>
          <a:p>
            <a:r>
              <a:rPr lang="en-US" dirty="0" smtClean="0"/>
              <a:t>The teachers barriers might be apathy of a long time of parental lack of responsiveness, or lack of activities to draw parents in.  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yellow_st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8200" y="6248400"/>
            <a:ext cx="381000" cy="381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859</TotalTime>
  <Words>1176</Words>
  <Application>Microsoft Macintosh PowerPoint</Application>
  <PresentationFormat>On-screen Show (4:3)</PresentationFormat>
  <Paragraphs>111</Paragraphs>
  <Slides>17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Advantage</vt:lpstr>
      <vt:lpstr>Slide 1</vt:lpstr>
      <vt:lpstr>The Building blocks  of collaboration </vt:lpstr>
      <vt:lpstr>NASP Says:</vt:lpstr>
      <vt:lpstr>What is collaboration?</vt:lpstr>
      <vt:lpstr>Vignette</vt:lpstr>
      <vt:lpstr>Practicing Collaboration  Components: Who </vt:lpstr>
      <vt:lpstr>Practicing Collaboration  Components: The Where </vt:lpstr>
      <vt:lpstr>Barriers to Collaboration</vt:lpstr>
      <vt:lpstr>Barriers to Collaboration</vt:lpstr>
      <vt:lpstr>Collaboration Strategies   for the families  </vt:lpstr>
      <vt:lpstr>Collaboration Strategies   for the schools</vt:lpstr>
      <vt:lpstr>Collaboration Strategies   for the schools</vt:lpstr>
      <vt:lpstr>Outcomes of Collaboration Benefits &amp; Reasons</vt:lpstr>
      <vt:lpstr>Think Outside the Box</vt:lpstr>
      <vt:lpstr>References</vt:lpstr>
      <vt:lpstr>References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Vernon-Cole</dc:creator>
  <cp:lastModifiedBy>Eric Vernon-Cole</cp:lastModifiedBy>
  <cp:revision>117</cp:revision>
  <dcterms:created xsi:type="dcterms:W3CDTF">2012-10-21T23:23:32Z</dcterms:created>
  <dcterms:modified xsi:type="dcterms:W3CDTF">2012-10-21T23:24:27Z</dcterms:modified>
</cp:coreProperties>
</file>